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4F14ED-F41D-4881-8E60-DC3EDC99A12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C8A431-1F52-4E06-BE8B-CF0D92286209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Overview</a:t>
          </a:r>
          <a:endParaRPr lang="en-US" dirty="0"/>
        </a:p>
      </dgm:t>
    </dgm:pt>
    <dgm:pt modelId="{C1BD2392-B389-4EBD-8228-22FE7D4F1832}" type="parTrans" cxnId="{A5230928-0EDE-4661-B454-5A2B3E6FEEEA}">
      <dgm:prSet/>
      <dgm:spPr/>
      <dgm:t>
        <a:bodyPr/>
        <a:lstStyle/>
        <a:p>
          <a:endParaRPr lang="en-US"/>
        </a:p>
      </dgm:t>
    </dgm:pt>
    <dgm:pt modelId="{3367F540-FBA3-4C31-9CA1-4BBF587FD26A}" type="sibTrans" cxnId="{A5230928-0EDE-4661-B454-5A2B3E6FEEEA}">
      <dgm:prSet/>
      <dgm:spPr/>
      <dgm:t>
        <a:bodyPr/>
        <a:lstStyle/>
        <a:p>
          <a:endParaRPr lang="en-US"/>
        </a:p>
      </dgm:t>
    </dgm:pt>
    <dgm:pt modelId="{3D1F4A37-E6BD-4FFA-A131-8AE335E1C658}">
      <dgm:prSet phldrT="[Text]"/>
      <dgm:spPr>
        <a:solidFill>
          <a:schemeClr val="accent1">
            <a:lumMod val="50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Programming Structure</a:t>
          </a:r>
          <a:endParaRPr lang="en-US" dirty="0"/>
        </a:p>
      </dgm:t>
    </dgm:pt>
    <dgm:pt modelId="{FBD9B1B4-750A-4E55-B818-452A6F608899}" type="parTrans" cxnId="{A558B109-63CD-4F20-A0CD-85EC7CF51051}">
      <dgm:prSet/>
      <dgm:spPr/>
      <dgm:t>
        <a:bodyPr/>
        <a:lstStyle/>
        <a:p>
          <a:endParaRPr lang="en-US"/>
        </a:p>
      </dgm:t>
    </dgm:pt>
    <dgm:pt modelId="{309FF5D5-983E-43F1-A088-0CDD1C8E9727}" type="sibTrans" cxnId="{A558B109-63CD-4F20-A0CD-85EC7CF51051}">
      <dgm:prSet/>
      <dgm:spPr/>
      <dgm:t>
        <a:bodyPr/>
        <a:lstStyle/>
        <a:p>
          <a:endParaRPr lang="en-US"/>
        </a:p>
      </dgm:t>
    </dgm:pt>
    <dgm:pt modelId="{AC013D5B-A6D8-4D65-9C1D-A26F7DA91BBC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Result</a:t>
          </a:r>
          <a:endParaRPr lang="en-US" dirty="0"/>
        </a:p>
      </dgm:t>
    </dgm:pt>
    <dgm:pt modelId="{030ADE31-4DF4-43A5-AB0B-04608B0B2476}" type="parTrans" cxnId="{A1ADB012-1F5E-4908-8C5D-75033C172001}">
      <dgm:prSet/>
      <dgm:spPr/>
      <dgm:t>
        <a:bodyPr/>
        <a:lstStyle/>
        <a:p>
          <a:endParaRPr lang="en-US"/>
        </a:p>
      </dgm:t>
    </dgm:pt>
    <dgm:pt modelId="{695DDE08-43FB-44A2-A62F-9289C0DDC517}" type="sibTrans" cxnId="{A1ADB012-1F5E-4908-8C5D-75033C172001}">
      <dgm:prSet/>
      <dgm:spPr/>
      <dgm:t>
        <a:bodyPr/>
        <a:lstStyle/>
        <a:p>
          <a:endParaRPr lang="en-US"/>
        </a:p>
      </dgm:t>
    </dgm:pt>
    <dgm:pt modelId="{966A7283-B4F8-4262-B60F-C7A35DB5716E}" type="pres">
      <dgm:prSet presAssocID="{584F14ED-F41D-4881-8E60-DC3EDC99A12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5222F8-0886-4E78-877E-96B29473B6E3}" type="pres">
      <dgm:prSet presAssocID="{61C8A431-1F52-4E06-BE8B-CF0D92286209}" presName="parentLin" presStyleCnt="0"/>
      <dgm:spPr/>
    </dgm:pt>
    <dgm:pt modelId="{BF4C5FC9-8EDA-40E5-8733-BF9B0EBF883A}" type="pres">
      <dgm:prSet presAssocID="{61C8A431-1F52-4E06-BE8B-CF0D92286209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CD1DACC0-5CDF-49DF-BA7F-E238EEC987E6}" type="pres">
      <dgm:prSet presAssocID="{61C8A431-1F52-4E06-BE8B-CF0D92286209}" presName="parentText" presStyleLbl="node1" presStyleIdx="0" presStyleCnt="3" custScaleX="10696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8BE3F7-40A6-4CDC-94B3-7C107EE20A6D}" type="pres">
      <dgm:prSet presAssocID="{61C8A431-1F52-4E06-BE8B-CF0D92286209}" presName="negativeSpace" presStyleCnt="0"/>
      <dgm:spPr/>
    </dgm:pt>
    <dgm:pt modelId="{191E02F1-1ACD-4EEB-9537-A529626434B6}" type="pres">
      <dgm:prSet presAssocID="{61C8A431-1F52-4E06-BE8B-CF0D92286209}" presName="childText" presStyleLbl="conFgAcc1" presStyleIdx="0" presStyleCnt="3" custLinFactNeighborY="-15502">
        <dgm:presLayoutVars>
          <dgm:bulletEnabled val="1"/>
        </dgm:presLayoutVars>
      </dgm:prSet>
      <dgm:spPr/>
    </dgm:pt>
    <dgm:pt modelId="{4A30C4CA-DDE3-4C1B-A2DE-11F0443C65C8}" type="pres">
      <dgm:prSet presAssocID="{3367F540-FBA3-4C31-9CA1-4BBF587FD26A}" presName="spaceBetweenRectangles" presStyleCnt="0"/>
      <dgm:spPr/>
    </dgm:pt>
    <dgm:pt modelId="{986B1315-E3B5-4569-BE24-2218CF98B74A}" type="pres">
      <dgm:prSet presAssocID="{3D1F4A37-E6BD-4FFA-A131-8AE335E1C658}" presName="parentLin" presStyleCnt="0"/>
      <dgm:spPr/>
    </dgm:pt>
    <dgm:pt modelId="{C05016FD-7278-4D87-9EC4-55D41349C740}" type="pres">
      <dgm:prSet presAssocID="{3D1F4A37-E6BD-4FFA-A131-8AE335E1C658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31B7B26F-E5B8-4072-B85C-17BDC5677267}" type="pres">
      <dgm:prSet presAssocID="{3D1F4A37-E6BD-4FFA-A131-8AE335E1C658}" presName="parentText" presStyleLbl="node1" presStyleIdx="1" presStyleCnt="3" custScaleX="107145" custLinFactNeighborX="-8229" custLinFactNeighborY="-18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A26B6D-51F4-424F-9249-FBB06C824DCF}" type="pres">
      <dgm:prSet presAssocID="{3D1F4A37-E6BD-4FFA-A131-8AE335E1C658}" presName="negativeSpace" presStyleCnt="0"/>
      <dgm:spPr/>
    </dgm:pt>
    <dgm:pt modelId="{008946E1-78BA-4B10-94F0-295E735B5109}" type="pres">
      <dgm:prSet presAssocID="{3D1F4A37-E6BD-4FFA-A131-8AE335E1C658}" presName="childText" presStyleLbl="conFgAcc1" presStyleIdx="1" presStyleCnt="3">
        <dgm:presLayoutVars>
          <dgm:bulletEnabled val="1"/>
        </dgm:presLayoutVars>
      </dgm:prSet>
      <dgm:spPr/>
    </dgm:pt>
    <dgm:pt modelId="{4F59F27D-61EE-4B40-9021-2EFAFCBF2C3E}" type="pres">
      <dgm:prSet presAssocID="{309FF5D5-983E-43F1-A088-0CDD1C8E9727}" presName="spaceBetweenRectangles" presStyleCnt="0"/>
      <dgm:spPr/>
    </dgm:pt>
    <dgm:pt modelId="{D0B50728-FC54-4C62-9225-751DE3E445B5}" type="pres">
      <dgm:prSet presAssocID="{AC013D5B-A6D8-4D65-9C1D-A26F7DA91BBC}" presName="parentLin" presStyleCnt="0"/>
      <dgm:spPr/>
    </dgm:pt>
    <dgm:pt modelId="{049D6557-56C8-41DA-B851-3B7FC06FDAC1}" type="pres">
      <dgm:prSet presAssocID="{AC013D5B-A6D8-4D65-9C1D-A26F7DA91BBC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9BF31EFE-E98A-45C1-9218-4D5838201C99}" type="pres">
      <dgm:prSet presAssocID="{AC013D5B-A6D8-4D65-9C1D-A26F7DA91BBC}" presName="parentText" presStyleLbl="node1" presStyleIdx="2" presStyleCnt="3" custScaleX="10737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193C98-D83F-4749-B151-14BEFD7EDF80}" type="pres">
      <dgm:prSet presAssocID="{AC013D5B-A6D8-4D65-9C1D-A26F7DA91BBC}" presName="negativeSpace" presStyleCnt="0"/>
      <dgm:spPr/>
    </dgm:pt>
    <dgm:pt modelId="{887C973D-633B-43E0-8A14-5BF426F15B0D}" type="pres">
      <dgm:prSet presAssocID="{AC013D5B-A6D8-4D65-9C1D-A26F7DA91BB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5230928-0EDE-4661-B454-5A2B3E6FEEEA}" srcId="{584F14ED-F41D-4881-8E60-DC3EDC99A123}" destId="{61C8A431-1F52-4E06-BE8B-CF0D92286209}" srcOrd="0" destOrd="0" parTransId="{C1BD2392-B389-4EBD-8228-22FE7D4F1832}" sibTransId="{3367F540-FBA3-4C31-9CA1-4BBF587FD26A}"/>
    <dgm:cxn modelId="{4F5EA44E-5697-4DD9-861B-E45E6D8E4545}" type="presOf" srcId="{3D1F4A37-E6BD-4FFA-A131-8AE335E1C658}" destId="{31B7B26F-E5B8-4072-B85C-17BDC5677267}" srcOrd="1" destOrd="0" presId="urn:microsoft.com/office/officeart/2005/8/layout/list1"/>
    <dgm:cxn modelId="{EB823692-C910-4B1F-A842-2ACC0B8CFD12}" type="presOf" srcId="{61C8A431-1F52-4E06-BE8B-CF0D92286209}" destId="{CD1DACC0-5CDF-49DF-BA7F-E238EEC987E6}" srcOrd="1" destOrd="0" presId="urn:microsoft.com/office/officeart/2005/8/layout/list1"/>
    <dgm:cxn modelId="{B2520482-0022-45F9-A169-A123046B605E}" type="presOf" srcId="{61C8A431-1F52-4E06-BE8B-CF0D92286209}" destId="{BF4C5FC9-8EDA-40E5-8733-BF9B0EBF883A}" srcOrd="0" destOrd="0" presId="urn:microsoft.com/office/officeart/2005/8/layout/list1"/>
    <dgm:cxn modelId="{A1ADB012-1F5E-4908-8C5D-75033C172001}" srcId="{584F14ED-F41D-4881-8E60-DC3EDC99A123}" destId="{AC013D5B-A6D8-4D65-9C1D-A26F7DA91BBC}" srcOrd="2" destOrd="0" parTransId="{030ADE31-4DF4-43A5-AB0B-04608B0B2476}" sibTransId="{695DDE08-43FB-44A2-A62F-9289C0DDC517}"/>
    <dgm:cxn modelId="{FDB8D868-4042-4380-85A0-A6F2DFA2EE66}" type="presOf" srcId="{AC013D5B-A6D8-4D65-9C1D-A26F7DA91BBC}" destId="{049D6557-56C8-41DA-B851-3B7FC06FDAC1}" srcOrd="0" destOrd="0" presId="urn:microsoft.com/office/officeart/2005/8/layout/list1"/>
    <dgm:cxn modelId="{A558B109-63CD-4F20-A0CD-85EC7CF51051}" srcId="{584F14ED-F41D-4881-8E60-DC3EDC99A123}" destId="{3D1F4A37-E6BD-4FFA-A131-8AE335E1C658}" srcOrd="1" destOrd="0" parTransId="{FBD9B1B4-750A-4E55-B818-452A6F608899}" sibTransId="{309FF5D5-983E-43F1-A088-0CDD1C8E9727}"/>
    <dgm:cxn modelId="{EB5F6430-BB07-4303-9364-D3FD8C3DE817}" type="presOf" srcId="{584F14ED-F41D-4881-8E60-DC3EDC99A123}" destId="{966A7283-B4F8-4262-B60F-C7A35DB5716E}" srcOrd="0" destOrd="0" presId="urn:microsoft.com/office/officeart/2005/8/layout/list1"/>
    <dgm:cxn modelId="{087EA637-D982-4C3D-BD02-62626E39019E}" type="presOf" srcId="{3D1F4A37-E6BD-4FFA-A131-8AE335E1C658}" destId="{C05016FD-7278-4D87-9EC4-55D41349C740}" srcOrd="0" destOrd="0" presId="urn:microsoft.com/office/officeart/2005/8/layout/list1"/>
    <dgm:cxn modelId="{E8D3118A-1853-4103-90C1-FD3B0F02996D}" type="presOf" srcId="{AC013D5B-A6D8-4D65-9C1D-A26F7DA91BBC}" destId="{9BF31EFE-E98A-45C1-9218-4D5838201C99}" srcOrd="1" destOrd="0" presId="urn:microsoft.com/office/officeart/2005/8/layout/list1"/>
    <dgm:cxn modelId="{64D93401-D2E6-4F3B-9F1C-BA6995F9DD05}" type="presParOf" srcId="{966A7283-B4F8-4262-B60F-C7A35DB5716E}" destId="{BF5222F8-0886-4E78-877E-96B29473B6E3}" srcOrd="0" destOrd="0" presId="urn:microsoft.com/office/officeart/2005/8/layout/list1"/>
    <dgm:cxn modelId="{143E91A6-B834-4B05-B8D3-FB6FBBD0BC58}" type="presParOf" srcId="{BF5222F8-0886-4E78-877E-96B29473B6E3}" destId="{BF4C5FC9-8EDA-40E5-8733-BF9B0EBF883A}" srcOrd="0" destOrd="0" presId="urn:microsoft.com/office/officeart/2005/8/layout/list1"/>
    <dgm:cxn modelId="{65D018B5-3F10-4CBD-8017-4B39730319F1}" type="presParOf" srcId="{BF5222F8-0886-4E78-877E-96B29473B6E3}" destId="{CD1DACC0-5CDF-49DF-BA7F-E238EEC987E6}" srcOrd="1" destOrd="0" presId="urn:microsoft.com/office/officeart/2005/8/layout/list1"/>
    <dgm:cxn modelId="{BA249E53-C9EC-4C97-84C0-425B2619E3E6}" type="presParOf" srcId="{966A7283-B4F8-4262-B60F-C7A35DB5716E}" destId="{0E8BE3F7-40A6-4CDC-94B3-7C107EE20A6D}" srcOrd="1" destOrd="0" presId="urn:microsoft.com/office/officeart/2005/8/layout/list1"/>
    <dgm:cxn modelId="{27CBAF29-CEF6-4D4C-A8EB-AD3563B9D6CA}" type="presParOf" srcId="{966A7283-B4F8-4262-B60F-C7A35DB5716E}" destId="{191E02F1-1ACD-4EEB-9537-A529626434B6}" srcOrd="2" destOrd="0" presId="urn:microsoft.com/office/officeart/2005/8/layout/list1"/>
    <dgm:cxn modelId="{93399FA4-79AB-4124-8BDA-112E7210E35F}" type="presParOf" srcId="{966A7283-B4F8-4262-B60F-C7A35DB5716E}" destId="{4A30C4CA-DDE3-4C1B-A2DE-11F0443C65C8}" srcOrd="3" destOrd="0" presId="urn:microsoft.com/office/officeart/2005/8/layout/list1"/>
    <dgm:cxn modelId="{9BFB51C5-E20C-47C7-BC2F-3F8CE9AB87FF}" type="presParOf" srcId="{966A7283-B4F8-4262-B60F-C7A35DB5716E}" destId="{986B1315-E3B5-4569-BE24-2218CF98B74A}" srcOrd="4" destOrd="0" presId="urn:microsoft.com/office/officeart/2005/8/layout/list1"/>
    <dgm:cxn modelId="{8C048814-2D30-43D8-94AC-B4B20CF0D37A}" type="presParOf" srcId="{986B1315-E3B5-4569-BE24-2218CF98B74A}" destId="{C05016FD-7278-4D87-9EC4-55D41349C740}" srcOrd="0" destOrd="0" presId="urn:microsoft.com/office/officeart/2005/8/layout/list1"/>
    <dgm:cxn modelId="{7A402E6C-BBD4-4BD4-9520-585FAC7FD478}" type="presParOf" srcId="{986B1315-E3B5-4569-BE24-2218CF98B74A}" destId="{31B7B26F-E5B8-4072-B85C-17BDC5677267}" srcOrd="1" destOrd="0" presId="urn:microsoft.com/office/officeart/2005/8/layout/list1"/>
    <dgm:cxn modelId="{ECA0F6A8-9FBB-4D14-8055-26F3B8A13F50}" type="presParOf" srcId="{966A7283-B4F8-4262-B60F-C7A35DB5716E}" destId="{ECA26B6D-51F4-424F-9249-FBB06C824DCF}" srcOrd="5" destOrd="0" presId="urn:microsoft.com/office/officeart/2005/8/layout/list1"/>
    <dgm:cxn modelId="{FE508921-64C1-4196-8D90-5630796B6DE7}" type="presParOf" srcId="{966A7283-B4F8-4262-B60F-C7A35DB5716E}" destId="{008946E1-78BA-4B10-94F0-295E735B5109}" srcOrd="6" destOrd="0" presId="urn:microsoft.com/office/officeart/2005/8/layout/list1"/>
    <dgm:cxn modelId="{BDA6808E-D7FF-41B0-B120-19FD001FC030}" type="presParOf" srcId="{966A7283-B4F8-4262-B60F-C7A35DB5716E}" destId="{4F59F27D-61EE-4B40-9021-2EFAFCBF2C3E}" srcOrd="7" destOrd="0" presId="urn:microsoft.com/office/officeart/2005/8/layout/list1"/>
    <dgm:cxn modelId="{40379E7E-D7ED-402F-B3D3-0162794FFB76}" type="presParOf" srcId="{966A7283-B4F8-4262-B60F-C7A35DB5716E}" destId="{D0B50728-FC54-4C62-9225-751DE3E445B5}" srcOrd="8" destOrd="0" presId="urn:microsoft.com/office/officeart/2005/8/layout/list1"/>
    <dgm:cxn modelId="{6F6C1B58-012E-4B7B-BB1A-07A1317315FD}" type="presParOf" srcId="{D0B50728-FC54-4C62-9225-751DE3E445B5}" destId="{049D6557-56C8-41DA-B851-3B7FC06FDAC1}" srcOrd="0" destOrd="0" presId="urn:microsoft.com/office/officeart/2005/8/layout/list1"/>
    <dgm:cxn modelId="{8C9EA39B-33DE-424B-904C-52B9C7BB06DE}" type="presParOf" srcId="{D0B50728-FC54-4C62-9225-751DE3E445B5}" destId="{9BF31EFE-E98A-45C1-9218-4D5838201C99}" srcOrd="1" destOrd="0" presId="urn:microsoft.com/office/officeart/2005/8/layout/list1"/>
    <dgm:cxn modelId="{8FE02992-AE13-4FAE-85FB-3E950561FB1E}" type="presParOf" srcId="{966A7283-B4F8-4262-B60F-C7A35DB5716E}" destId="{25193C98-D83F-4749-B151-14BEFD7EDF80}" srcOrd="9" destOrd="0" presId="urn:microsoft.com/office/officeart/2005/8/layout/list1"/>
    <dgm:cxn modelId="{89137CEB-540C-459A-B94A-D93AC22B4D34}" type="presParOf" srcId="{966A7283-B4F8-4262-B60F-C7A35DB5716E}" destId="{887C973D-633B-43E0-8A14-5BF426F15B0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1E02F1-1ACD-4EEB-9537-A529626434B6}">
      <dsp:nvSpPr>
        <dsp:cNvPr id="0" name=""/>
        <dsp:cNvSpPr/>
      </dsp:nvSpPr>
      <dsp:spPr>
        <a:xfrm>
          <a:off x="0" y="465827"/>
          <a:ext cx="8464267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DACC0-5CDF-49DF-BA7F-E238EEC987E6}">
      <dsp:nvSpPr>
        <dsp:cNvPr id="0" name=""/>
        <dsp:cNvSpPr/>
      </dsp:nvSpPr>
      <dsp:spPr>
        <a:xfrm>
          <a:off x="423213" y="62064"/>
          <a:ext cx="6337543" cy="856080"/>
        </a:xfrm>
        <a:prstGeom prst="roundRect">
          <a:avLst/>
        </a:prstGeom>
        <a:solidFill>
          <a:schemeClr val="accent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950" tIns="0" rIns="223950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Overview</a:t>
          </a:r>
          <a:endParaRPr lang="en-US" sz="2900" kern="1200" dirty="0"/>
        </a:p>
      </dsp:txBody>
      <dsp:txXfrm>
        <a:off x="465003" y="103854"/>
        <a:ext cx="6253963" cy="772500"/>
      </dsp:txXfrm>
    </dsp:sp>
    <dsp:sp modelId="{008946E1-78BA-4B10-94F0-295E735B5109}">
      <dsp:nvSpPr>
        <dsp:cNvPr id="0" name=""/>
        <dsp:cNvSpPr/>
      </dsp:nvSpPr>
      <dsp:spPr>
        <a:xfrm>
          <a:off x="0" y="1805544"/>
          <a:ext cx="8464267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B7B26F-E5B8-4072-B85C-17BDC5677267}">
      <dsp:nvSpPr>
        <dsp:cNvPr id="0" name=""/>
        <dsp:cNvSpPr/>
      </dsp:nvSpPr>
      <dsp:spPr>
        <a:xfrm>
          <a:off x="388387" y="1361324"/>
          <a:ext cx="6348327" cy="856080"/>
        </a:xfrm>
        <a:prstGeom prst="roundRect">
          <a:avLst/>
        </a:prstGeom>
        <a:solidFill>
          <a:schemeClr val="accent1">
            <a:lumMod val="50000"/>
          </a:schemeClr>
        </a:solidFill>
        <a:ln w="15875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950" tIns="0" rIns="223950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Programming Structure</a:t>
          </a:r>
          <a:endParaRPr lang="en-US" sz="2900" kern="1200" dirty="0"/>
        </a:p>
      </dsp:txBody>
      <dsp:txXfrm>
        <a:off x="430177" y="1403114"/>
        <a:ext cx="6264747" cy="772500"/>
      </dsp:txXfrm>
    </dsp:sp>
    <dsp:sp modelId="{887C973D-633B-43E0-8A14-5BF426F15B0D}">
      <dsp:nvSpPr>
        <dsp:cNvPr id="0" name=""/>
        <dsp:cNvSpPr/>
      </dsp:nvSpPr>
      <dsp:spPr>
        <a:xfrm>
          <a:off x="0" y="3120984"/>
          <a:ext cx="8464267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31EFE-E98A-45C1-9218-4D5838201C99}">
      <dsp:nvSpPr>
        <dsp:cNvPr id="0" name=""/>
        <dsp:cNvSpPr/>
      </dsp:nvSpPr>
      <dsp:spPr>
        <a:xfrm>
          <a:off x="423213" y="2692944"/>
          <a:ext cx="6361895" cy="856080"/>
        </a:xfrm>
        <a:prstGeom prst="roundRect">
          <a:avLst/>
        </a:prstGeom>
        <a:solidFill>
          <a:schemeClr val="accent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950" tIns="0" rIns="223950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Result</a:t>
          </a:r>
          <a:endParaRPr lang="en-US" sz="2900" kern="1200" dirty="0"/>
        </a:p>
      </dsp:txBody>
      <dsp:txXfrm>
        <a:off x="465003" y="2734734"/>
        <a:ext cx="6278315" cy="7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ded Corner 3"/>
          <p:cNvSpPr/>
          <p:nvPr/>
        </p:nvSpPr>
        <p:spPr>
          <a:xfrm flipH="1">
            <a:off x="2330503" y="0"/>
            <a:ext cx="9079266" cy="6857999"/>
          </a:xfrm>
          <a:prstGeom prst="foldedCorner">
            <a:avLst>
              <a:gd name="adj" fmla="val 1739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Adobe Garamond Pro Bold" panose="02020702060506020403" pitchFamily="18" charset="0"/>
              </a:rPr>
              <a:t>FRF04 – MOCK_1</a:t>
            </a:r>
            <a:br>
              <a:rPr lang="en-US" sz="4800" b="1" dirty="0">
                <a:solidFill>
                  <a:srgbClr val="FF0000"/>
                </a:solidFill>
                <a:latin typeface="Adobe Garamond Pro Bold" panose="02020702060506020403" pitchFamily="18" charset="0"/>
              </a:rPr>
            </a:br>
            <a:r>
              <a:rPr lang="en-US" sz="4800" b="1" dirty="0">
                <a:solidFill>
                  <a:srgbClr val="FF0000"/>
                </a:solidFill>
                <a:latin typeface="Adobe Garamond Pro Bold" panose="02020702060506020403" pitchFamily="18" charset="0"/>
              </a:rPr>
              <a:t>GROUP </a:t>
            </a:r>
            <a:r>
              <a:rPr lang="en-US" sz="48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– 5</a:t>
            </a:r>
          </a:p>
          <a:p>
            <a:pPr algn="ctr"/>
            <a:endParaRPr lang="en-US" sz="24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  <a:p>
            <a:pPr algn="ctr"/>
            <a:endParaRPr lang="en-US" sz="2400" b="1" dirty="0" smtClean="0">
              <a:solidFill>
                <a:srgbClr val="FF0000"/>
              </a:solidFill>
              <a:latin typeface="Adobe Garamond Pro Bold" panose="02020702060506020403" pitchFamily="18" charset="0"/>
            </a:endParaRPr>
          </a:p>
          <a:p>
            <a:r>
              <a:rPr lang="en-US" sz="2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			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latin typeface="Adobe Garamond Pro Bold" panose="02020702060506020403" pitchFamily="18" charset="0"/>
              </a:rPr>
              <a:t>Teacher &amp; Mentor : Nguyen Van Nghia – NghiaNV16</a:t>
            </a:r>
          </a:p>
          <a:p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latin typeface="Adobe Garamond Pro Bold" panose="02020702060506020403" pitchFamily="18" charset="0"/>
              </a:rPr>
              <a:t>			Member	: 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Adobe Garamond Pro Bold" panose="02020702060506020403" pitchFamily="18" charset="0"/>
              </a:rPr>
              <a:t>	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latin typeface="Adobe Garamond Pro Bold" panose="02020702060506020403" pitchFamily="18" charset="0"/>
              </a:rPr>
              <a:t>				1 – Tran Trung Hieu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Adobe Garamond Pro Bold" panose="02020702060506020403" pitchFamily="18" charset="0"/>
              </a:rPr>
              <a:t>	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latin typeface="Adobe Garamond Pro Bold" panose="02020702060506020403" pitchFamily="18" charset="0"/>
              </a:rPr>
              <a:t>				2 – Le Trung Kien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Adobe Garamond Pro Bold" panose="02020702060506020403" pitchFamily="18" charset="0"/>
              </a:rPr>
              <a:t>	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latin typeface="Adobe Garamond Pro Bold" panose="02020702060506020403" pitchFamily="18" charset="0"/>
              </a:rPr>
              <a:t>				3 – Ngo Ngoc Quang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Adobe Garamond Pro Bold" panose="02020702060506020403" pitchFamily="18" charset="0"/>
              </a:rPr>
              <a:t>	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  <a:latin typeface="Adobe Garamond Pro Bold" panose="02020702060506020403" pitchFamily="18" charset="0"/>
              </a:rPr>
              <a:t>				4 – Nguyen Van Tinh</a:t>
            </a:r>
          </a:p>
        </p:txBody>
      </p:sp>
    </p:spTree>
    <p:extLst>
      <p:ext uri="{BB962C8B-B14F-4D97-AF65-F5344CB8AC3E}">
        <p14:creationId xmlns:p14="http://schemas.microsoft.com/office/powerpoint/2010/main" val="2824928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3828" y="1869259"/>
            <a:ext cx="4272158" cy="2079654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/>
              <a:t>The end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120177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930" y="699438"/>
            <a:ext cx="9744590" cy="1129362"/>
          </a:xfrm>
        </p:spPr>
        <p:txBody>
          <a:bodyPr>
            <a:normAutofit/>
          </a:bodyPr>
          <a:lstStyle/>
          <a:p>
            <a:r>
              <a:rPr lang="en-US" sz="4800" dirty="0" smtClean="0"/>
              <a:t>READ FAT FILE</a:t>
            </a:r>
            <a:endParaRPr lang="en-US" sz="48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6246101"/>
              </p:ext>
            </p:extLst>
          </p:nvPr>
        </p:nvGraphicFramePr>
        <p:xfrm>
          <a:off x="1731697" y="2023009"/>
          <a:ext cx="8464267" cy="3913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6305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513211"/>
          </a:xfrm>
        </p:spPr>
        <p:txBody>
          <a:bodyPr>
            <a:normAutofit/>
          </a:bodyPr>
          <a:lstStyle/>
          <a:p>
            <a:pPr lvl="0" algn="ctr"/>
            <a:r>
              <a:rPr lang="en-US" b="1" dirty="0"/>
              <a:t>Overview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Cloud Callout 3"/>
          <p:cNvSpPr/>
          <p:nvPr/>
        </p:nvSpPr>
        <p:spPr>
          <a:xfrm>
            <a:off x="7771290" y="1328611"/>
            <a:ext cx="2961686" cy="1634591"/>
          </a:xfrm>
          <a:prstGeom prst="cloudCallout">
            <a:avLst>
              <a:gd name="adj1" fmla="val -38593"/>
              <a:gd name="adj2" fmla="val 63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FAT FILE ?</a:t>
            </a:r>
            <a:endParaRPr lang="en-US" sz="2400" dirty="0"/>
          </a:p>
        </p:txBody>
      </p:sp>
      <p:sp>
        <p:nvSpPr>
          <p:cNvPr id="5" name="Cloud Callout 4"/>
          <p:cNvSpPr/>
          <p:nvPr/>
        </p:nvSpPr>
        <p:spPr>
          <a:xfrm flipH="1">
            <a:off x="1364604" y="2141861"/>
            <a:ext cx="3349667" cy="1497027"/>
          </a:xfrm>
          <a:prstGeom prst="cloudCallout">
            <a:avLst>
              <a:gd name="adj1" fmla="val -43541"/>
              <a:gd name="adj2" fmla="val 641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DISK FOMAT ?</a:t>
            </a:r>
            <a:endParaRPr lang="en-US" sz="2400" dirty="0"/>
          </a:p>
        </p:txBody>
      </p:sp>
      <p:pic>
        <p:nvPicPr>
          <p:cNvPr id="6" name="Picture 5" descr="&lt;strong&gt;Question&lt;/strong&gt; mark 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94" y="2963202"/>
            <a:ext cx="4232133" cy="3309641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1142747" y="5169795"/>
            <a:ext cx="3178389" cy="1634591"/>
          </a:xfrm>
          <a:prstGeom prst="cloudCallout">
            <a:avLst>
              <a:gd name="adj1" fmla="val 63773"/>
              <a:gd name="adj2" fmla="val -483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FAT 12/16/32</a:t>
            </a:r>
            <a:endParaRPr lang="en-US" sz="2400" dirty="0"/>
          </a:p>
        </p:txBody>
      </p:sp>
      <p:sp>
        <p:nvSpPr>
          <p:cNvPr id="8" name="Oval Callout 7"/>
          <p:cNvSpPr/>
          <p:nvPr/>
        </p:nvSpPr>
        <p:spPr>
          <a:xfrm>
            <a:off x="8164864" y="4984694"/>
            <a:ext cx="3077910" cy="1433806"/>
          </a:xfrm>
          <a:prstGeom prst="wedgeEllipseCallout">
            <a:avLst>
              <a:gd name="adj1" fmla="val -73863"/>
              <a:gd name="adj2" fmla="val -331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FOR WHAT 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5578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99326" y="311020"/>
            <a:ext cx="9582753" cy="1129362"/>
          </a:xfrm>
        </p:spPr>
        <p:txBody>
          <a:bodyPr/>
          <a:lstStyle/>
          <a:p>
            <a:r>
              <a:rPr lang="en-US" dirty="0" smtClean="0"/>
              <a:t>What is fat file 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86039" y="1537487"/>
            <a:ext cx="9313934" cy="458818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FAT file system (File Allocation Table) </a:t>
            </a:r>
            <a:r>
              <a:rPr lang="en-US" dirty="0"/>
              <a:t>is heavily based on the file map model in terms of its on-disk layout</a:t>
            </a:r>
          </a:p>
          <a:p>
            <a:r>
              <a:rPr lang="en-US" dirty="0"/>
              <a:t>This file system was used on all versions of MS-DOS and PC-DOS, and on early versions of Windows</a:t>
            </a:r>
          </a:p>
          <a:p>
            <a:r>
              <a:rPr lang="en-US" dirty="0"/>
              <a:t>It is a reasonably simple, reasonably robust file system.</a:t>
            </a:r>
          </a:p>
          <a:p>
            <a:r>
              <a:rPr lang="en-US" dirty="0">
                <a:latin typeface="Times New Roman" panose="02020603050405020304" pitchFamily="18" charset="0"/>
              </a:rPr>
              <a:t>Three basic variants of the FAT file system</a:t>
            </a:r>
            <a:r>
              <a:rPr lang="en-US" dirty="0" smtClean="0">
                <a:latin typeface="Times New Roman" panose="02020603050405020304" pitchFamily="18" charset="0"/>
              </a:rPr>
              <a:t>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 smtClean="0">
                <a:latin typeface="Times New Roman" panose="02020603050405020304" pitchFamily="18" charset="0"/>
              </a:rPr>
              <a:t>	</a:t>
            </a:r>
            <a:r>
              <a:rPr lang="en-US" i="1" dirty="0" smtClean="0">
                <a:latin typeface="Times New Roman" panose="02020603050405020304" pitchFamily="18" charset="0"/>
              </a:rPr>
              <a:t>Floppy </a:t>
            </a:r>
            <a:r>
              <a:rPr lang="en-US" i="1" dirty="0">
                <a:latin typeface="Times New Roman" panose="02020603050405020304" pitchFamily="18" charset="0"/>
              </a:rPr>
              <a:t>disks and small hard disks usually use the 12-bit version, which was </a:t>
            </a:r>
            <a:r>
              <a:rPr lang="en-US" i="1" dirty="0" smtClean="0">
                <a:latin typeface="Times New Roman" panose="02020603050405020304" pitchFamily="18" charset="0"/>
              </a:rPr>
              <a:t>	superseded </a:t>
            </a:r>
            <a:r>
              <a:rPr lang="en-US" i="1" dirty="0">
                <a:latin typeface="Times New Roman" panose="02020603050405020304" pitchFamily="18" charset="0"/>
              </a:rPr>
              <a:t>by the 16-bit version as hard disks became bigger. This in turn was </a:t>
            </a:r>
            <a:r>
              <a:rPr lang="en-US" i="1" dirty="0" smtClean="0">
                <a:latin typeface="Times New Roman" panose="02020603050405020304" pitchFamily="18" charset="0"/>
              </a:rPr>
              <a:t>	superseded </a:t>
            </a:r>
            <a:r>
              <a:rPr lang="en-US" i="1" dirty="0">
                <a:latin typeface="Times New Roman" panose="02020603050405020304" pitchFamily="18" charset="0"/>
              </a:rPr>
              <a:t>by the 32-bit version as disks became bigger still. </a:t>
            </a:r>
            <a:endParaRPr lang="en-US" i="1" dirty="0"/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087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56566" y="311020"/>
            <a:ext cx="9825514" cy="1129362"/>
          </a:xfrm>
        </p:spPr>
        <p:txBody>
          <a:bodyPr/>
          <a:lstStyle/>
          <a:p>
            <a:r>
              <a:rPr lang="en-US" dirty="0" smtClean="0"/>
              <a:t>What is fat file ?</a:t>
            </a:r>
            <a:endParaRPr lang="en-US" dirty="0"/>
          </a:p>
        </p:txBody>
      </p:sp>
      <p:pic>
        <p:nvPicPr>
          <p:cNvPr id="5" name="Content Placeholder 3" descr="Compact Cd, DVD &lt;strong&gt;disk&lt;/strong&gt; PNG 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349" y="5454032"/>
            <a:ext cx="5324957" cy="140396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55584" y="1500549"/>
            <a:ext cx="10233269" cy="4582266"/>
          </a:xfrm>
        </p:spPr>
        <p:txBody>
          <a:bodyPr>
            <a:normAutofit fontScale="85000" lnSpcReduction="10000"/>
          </a:bodyPr>
          <a:lstStyle/>
          <a:p>
            <a:r>
              <a:rPr lang="en-US" sz="3100" dirty="0"/>
              <a:t>Any disk is made up of surfaces (one for each </a:t>
            </a:r>
            <a:r>
              <a:rPr lang="en-US" sz="3100" dirty="0" smtClean="0"/>
              <a:t>head</a:t>
            </a:r>
            <a:r>
              <a:rPr lang="en-US" sz="3100" dirty="0"/>
              <a:t>),  </a:t>
            </a:r>
            <a:r>
              <a:rPr lang="en-US" sz="3100" b="1" dirty="0"/>
              <a:t>tracks</a:t>
            </a:r>
            <a:r>
              <a:rPr lang="en-US" sz="3100" dirty="0"/>
              <a:t> and </a:t>
            </a:r>
            <a:r>
              <a:rPr lang="en-US" sz="3100" b="1" dirty="0"/>
              <a:t>sectors</a:t>
            </a:r>
            <a:r>
              <a:rPr lang="en-US" sz="3100" dirty="0"/>
              <a:t>.</a:t>
            </a:r>
            <a:br>
              <a:rPr lang="en-US" sz="3100" dirty="0"/>
            </a:br>
            <a:r>
              <a:rPr lang="en-US" sz="3100" dirty="0">
                <a:sym typeface="Wingdings" panose="05000000000000000000" pitchFamily="2" charset="2"/>
              </a:rPr>
              <a:t> </a:t>
            </a:r>
            <a:r>
              <a:rPr lang="en-US" sz="3100" dirty="0"/>
              <a:t>we can consider a disk as a simple storage area made up just of a number of sectors (index start by 0).</a:t>
            </a:r>
          </a:p>
          <a:p>
            <a:r>
              <a:rPr lang="en-US" sz="3100" dirty="0"/>
              <a:t>All blocks are the same size, 512 bytes, on practically all FAT file systems. </a:t>
            </a:r>
            <a:endParaRPr lang="en-US" sz="3100" dirty="0" smtClean="0"/>
          </a:p>
          <a:p>
            <a:pPr marL="914400" lvl="2" indent="0">
              <a:buNone/>
            </a:pPr>
            <a:r>
              <a:rPr lang="en-US" sz="2900" dirty="0" smtClean="0"/>
              <a:t>Howewer, large disks can have too many blocks for comfort, so blocks are sometimes grouped together in pairs (or fours, or eights, etc...); each such grouping is called an allocation unit. </a:t>
            </a:r>
          </a:p>
          <a:p>
            <a:r>
              <a:rPr lang="en-US" sz="3100" dirty="0" smtClean="0"/>
              <a:t>The </a:t>
            </a:r>
            <a:r>
              <a:rPr lang="en-US" sz="3100" dirty="0"/>
              <a:t>FAT file system actually works in allocation units, not blocks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68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579" y="-33247"/>
            <a:ext cx="9905998" cy="85459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DISk fomat – Basic layout 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1607225" y="918377"/>
            <a:ext cx="380326" cy="9063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87551" y="918377"/>
            <a:ext cx="1747879" cy="90631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FAT</a:t>
            </a:r>
            <a:endParaRPr lang="en-US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70694" y="918377"/>
            <a:ext cx="1836893" cy="9063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Root Directory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07585" y="918377"/>
            <a:ext cx="5448591" cy="9063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Data</a:t>
            </a:r>
            <a:endParaRPr lang="en-US" sz="28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1607225" y="2243151"/>
            <a:ext cx="1367555" cy="574525"/>
          </a:xfrm>
          <a:prstGeom prst="wedgeRectCallout">
            <a:avLst>
              <a:gd name="adj1" fmla="val -39236"/>
              <a:gd name="adj2" fmla="val -139242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Boot Block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188386" y="1921719"/>
            <a:ext cx="3767790" cy="25967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00" y="1921718"/>
            <a:ext cx="8297676" cy="49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53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425" y="181549"/>
            <a:ext cx="9905998" cy="71666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Disk fomat – boot block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3922" y="1108510"/>
            <a:ext cx="10005955" cy="1448573"/>
          </a:xfrm>
        </p:spPr>
        <p:txBody>
          <a:bodyPr/>
          <a:lstStyle/>
          <a:p>
            <a:r>
              <a:rPr lang="en-US" dirty="0"/>
              <a:t>The boot block occupies just the first block of the disk. It holds a special program (the </a:t>
            </a:r>
            <a:r>
              <a:rPr lang="en-US" b="1" i="1" dirty="0"/>
              <a:t>bootstrap program</a:t>
            </a:r>
            <a:r>
              <a:rPr lang="en-US" dirty="0"/>
              <a:t>) which is used for loading the operating system into memory.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05866"/>
              </p:ext>
            </p:extLst>
          </p:nvPr>
        </p:nvGraphicFramePr>
        <p:xfrm>
          <a:off x="1753984" y="2767374"/>
          <a:ext cx="8836431" cy="3433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521">
                  <a:extLst>
                    <a:ext uri="{9D8B030D-6E8A-4147-A177-3AD203B41FA5}">
                      <a16:colId xmlns:a16="http://schemas.microsoft.com/office/drawing/2014/main" val="2015222724"/>
                    </a:ext>
                  </a:extLst>
                </a:gridCol>
                <a:gridCol w="1351959">
                  <a:extLst>
                    <a:ext uri="{9D8B030D-6E8A-4147-A177-3AD203B41FA5}">
                      <a16:colId xmlns:a16="http://schemas.microsoft.com/office/drawing/2014/main" val="2961574749"/>
                    </a:ext>
                  </a:extLst>
                </a:gridCol>
                <a:gridCol w="6328951">
                  <a:extLst>
                    <a:ext uri="{9D8B030D-6E8A-4147-A177-3AD203B41FA5}">
                      <a16:colId xmlns:a16="http://schemas.microsoft.com/office/drawing/2014/main" val="1810136274"/>
                    </a:ext>
                  </a:extLst>
                </a:gridCol>
              </a:tblGrid>
              <a:tr h="6545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Offset from start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07256"/>
                  </a:ext>
                </a:extLst>
              </a:tr>
              <a:tr h="424969">
                <a:tc>
                  <a:txBody>
                    <a:bodyPr/>
                    <a:lstStyle/>
                    <a:p>
                      <a:r>
                        <a:rPr lang="en-US" dirty="0" smtClean="0"/>
                        <a:t>0x00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 of the bootstrap program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539905"/>
                  </a:ext>
                </a:extLst>
              </a:tr>
              <a:tr h="424969">
                <a:tc>
                  <a:txBody>
                    <a:bodyPr/>
                    <a:lstStyle/>
                    <a:p>
                      <a:r>
                        <a:rPr lang="en-US" dirty="0" smtClean="0"/>
                        <a:t>0x03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Optional</a:t>
                      </a:r>
                      <a:r>
                        <a:rPr lang="en-US" baseline="0" dirty="0" smtClean="0"/>
                        <a:t> manufacture 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481751"/>
                  </a:ext>
                </a:extLst>
              </a:tr>
              <a:tr h="424969">
                <a:tc>
                  <a:txBody>
                    <a:bodyPr/>
                    <a:lstStyle/>
                    <a:p>
                      <a:r>
                        <a:rPr lang="en-US" dirty="0" smtClean="0"/>
                        <a:t>0x0b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bytes</a:t>
                      </a:r>
                      <a:r>
                        <a:rPr lang="en-US" baseline="0" dirty="0" smtClean="0"/>
                        <a:t> per block ( almost always 512)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328249"/>
                  </a:ext>
                </a:extLst>
              </a:tr>
              <a:tr h="424969">
                <a:tc>
                  <a:txBody>
                    <a:bodyPr/>
                    <a:lstStyle/>
                    <a:p>
                      <a:r>
                        <a:rPr lang="en-US" dirty="0" smtClean="0"/>
                        <a:t>0x0d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block per allocation</a:t>
                      </a:r>
                      <a:r>
                        <a:rPr lang="en-US" baseline="0" dirty="0" smtClean="0"/>
                        <a:t> unit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96710"/>
                  </a:ext>
                </a:extLst>
              </a:tr>
              <a:tr h="654539">
                <a:tc>
                  <a:txBody>
                    <a:bodyPr/>
                    <a:lstStyle/>
                    <a:p>
                      <a:r>
                        <a:rPr lang="en-US" dirty="0" smtClean="0"/>
                        <a:t>0x0e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reserved</a:t>
                      </a:r>
                      <a:r>
                        <a:rPr lang="en-US" baseline="0" dirty="0" smtClean="0"/>
                        <a:t> block – the number of blocks on the disk that are not actually part of the file system.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637187"/>
                  </a:ext>
                </a:extLst>
              </a:tr>
              <a:tr h="424969">
                <a:tc>
                  <a:txBody>
                    <a:bodyPr/>
                    <a:lstStyle/>
                    <a:p>
                      <a:r>
                        <a:rPr lang="en-US" dirty="0" smtClean="0"/>
                        <a:t>0x10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File Allocation Tables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689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397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712" y="16183"/>
            <a:ext cx="9905998" cy="786178"/>
          </a:xfrm>
        </p:spPr>
        <p:txBody>
          <a:bodyPr>
            <a:normAutofit/>
          </a:bodyPr>
          <a:lstStyle/>
          <a:p>
            <a:r>
              <a:rPr lang="en-US" sz="3200" dirty="0"/>
              <a:t>Disk Format – Root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857755"/>
            <a:ext cx="9905999" cy="20715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root directory contains an entry for each file whose name appears at the </a:t>
            </a:r>
            <a:r>
              <a:rPr lang="en-US" i="1" dirty="0"/>
              <a:t>root</a:t>
            </a:r>
            <a:r>
              <a:rPr lang="en-US" dirty="0"/>
              <a:t> </a:t>
            </a:r>
            <a:r>
              <a:rPr lang="en-US" dirty="0" smtClean="0"/>
              <a:t>of </a:t>
            </a:r>
            <a:r>
              <a:rPr lang="en-US" dirty="0"/>
              <a:t>the file system. Other directories can appear within the root </a:t>
            </a:r>
            <a:r>
              <a:rPr lang="en-US" dirty="0" smtClean="0"/>
              <a:t>directory, </a:t>
            </a:r>
            <a:r>
              <a:rPr lang="en-US" dirty="0"/>
              <a:t>they are called </a:t>
            </a:r>
            <a:r>
              <a:rPr lang="en-US" i="1" dirty="0" smtClean="0"/>
              <a:t>subdirectories</a:t>
            </a:r>
          </a:p>
          <a:p>
            <a:r>
              <a:rPr lang="en-US" dirty="0"/>
              <a:t>The format of all directories is the same. Each entry is 32 bytes (0x20) in size, so a single block can contain 16 of them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498183"/>
              </p:ext>
            </p:extLst>
          </p:nvPr>
        </p:nvGraphicFramePr>
        <p:xfrm>
          <a:off x="1521303" y="3089903"/>
          <a:ext cx="8464269" cy="3390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093">
                  <a:extLst>
                    <a:ext uri="{9D8B030D-6E8A-4147-A177-3AD203B41FA5}">
                      <a16:colId xmlns:a16="http://schemas.microsoft.com/office/drawing/2014/main" val="3239229037"/>
                    </a:ext>
                  </a:extLst>
                </a:gridCol>
                <a:gridCol w="1675052">
                  <a:extLst>
                    <a:ext uri="{9D8B030D-6E8A-4147-A177-3AD203B41FA5}">
                      <a16:colId xmlns:a16="http://schemas.microsoft.com/office/drawing/2014/main" val="1067835832"/>
                    </a:ext>
                  </a:extLst>
                </a:gridCol>
                <a:gridCol w="5462124">
                  <a:extLst>
                    <a:ext uri="{9D8B030D-6E8A-4147-A177-3AD203B41FA5}">
                      <a16:colId xmlns:a16="http://schemas.microsoft.com/office/drawing/2014/main" val="2077489888"/>
                    </a:ext>
                  </a:extLst>
                </a:gridCol>
              </a:tblGrid>
              <a:tr h="37211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Offset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54779"/>
                  </a:ext>
                </a:extLst>
              </a:tr>
              <a:tr h="3772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r>
                        <a:rPr lang="en-US" baseline="0" dirty="0" smtClean="0"/>
                        <a:t>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Filename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071602"/>
                  </a:ext>
                </a:extLst>
              </a:tr>
              <a:tr h="3772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Filename</a:t>
                      </a:r>
                      <a:r>
                        <a:rPr lang="en-US" baseline="0" dirty="0" smtClean="0"/>
                        <a:t> extension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565283"/>
                  </a:ext>
                </a:extLst>
              </a:tr>
              <a:tr h="3772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0x0b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File attributes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717790"/>
                  </a:ext>
                </a:extLst>
              </a:tr>
              <a:tr h="3772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0x0c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r>
                        <a:rPr lang="en-US" baseline="0" dirty="0" smtClean="0"/>
                        <a:t>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Reserved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344672"/>
                  </a:ext>
                </a:extLst>
              </a:tr>
              <a:tr h="3772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 created or last</a:t>
                      </a:r>
                      <a:r>
                        <a:rPr lang="en-US" baseline="0" dirty="0" smtClean="0"/>
                        <a:t> updated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401023"/>
                  </a:ext>
                </a:extLst>
              </a:tr>
              <a:tr h="3772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 created or last</a:t>
                      </a:r>
                      <a:r>
                        <a:rPr lang="en-US" baseline="0" dirty="0" smtClean="0"/>
                        <a:t> updated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322502"/>
                  </a:ext>
                </a:extLst>
              </a:tr>
              <a:tr h="3772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0x1a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Starting cluster number for file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938728"/>
                  </a:ext>
                </a:extLst>
              </a:tr>
              <a:tr h="3772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0x1c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r>
                        <a:rPr lang="en-US" baseline="0" dirty="0" smtClean="0"/>
                        <a:t> 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File size</a:t>
                      </a:r>
                      <a:r>
                        <a:rPr lang="en-US" baseline="0" dirty="0" smtClean="0"/>
                        <a:t> in bytes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621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3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214" y="2042562"/>
            <a:ext cx="3050257" cy="760652"/>
          </a:xfrm>
        </p:spPr>
        <p:txBody>
          <a:bodyPr>
            <a:normAutofit fontScale="90000"/>
          </a:bodyPr>
          <a:lstStyle/>
          <a:p>
            <a:pPr lvl="0" algn="ctr"/>
            <a:r>
              <a:rPr lang="en-US" sz="3200" dirty="0"/>
              <a:t>Programming </a:t>
            </a:r>
            <a:r>
              <a:rPr lang="en-US" sz="3200" dirty="0" smtClean="0"/>
              <a:t>Structure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71" y="0"/>
            <a:ext cx="7404212" cy="691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035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168</TotalTime>
  <Words>298</Words>
  <Application>Microsoft Office PowerPoint</Application>
  <PresentationFormat>Widescreen</PresentationFormat>
  <Paragraphs>89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Adobe Garamond Pro Bold</vt:lpstr>
      <vt:lpstr>Arial</vt:lpstr>
      <vt:lpstr>Times New Roman</vt:lpstr>
      <vt:lpstr>Trebuchet MS</vt:lpstr>
      <vt:lpstr>Tw Cen MT</vt:lpstr>
      <vt:lpstr>Wingdings</vt:lpstr>
      <vt:lpstr>Circuit</vt:lpstr>
      <vt:lpstr>PowerPoint Presentation</vt:lpstr>
      <vt:lpstr>READ FAT FILE</vt:lpstr>
      <vt:lpstr>Overview </vt:lpstr>
      <vt:lpstr>What is fat file ?</vt:lpstr>
      <vt:lpstr>What is fat file ?</vt:lpstr>
      <vt:lpstr>DISk fomat – Basic layout </vt:lpstr>
      <vt:lpstr>Disk fomat – boot block</vt:lpstr>
      <vt:lpstr>Disk Format – Root Directory</vt:lpstr>
      <vt:lpstr>Programming Structure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20</cp:revision>
  <dcterms:created xsi:type="dcterms:W3CDTF">2023-08-07T07:57:15Z</dcterms:created>
  <dcterms:modified xsi:type="dcterms:W3CDTF">2023-08-11T13:10:28Z</dcterms:modified>
</cp:coreProperties>
</file>